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1" r:id="rId5"/>
    <p:sldId id="259" r:id="rId6"/>
    <p:sldId id="260" r:id="rId7"/>
    <p:sldId id="263" r:id="rId8"/>
    <p:sldId id="265" r:id="rId9"/>
    <p:sldId id="268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212" autoAdjust="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69CC0-3524-4B23-B265-6384D913B29A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57596-84C1-409D-B254-E51235C26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8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Bringing the strategy to life.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This</a:t>
            </a:r>
            <a:r>
              <a:rPr lang="en-GB" baseline="0" dirty="0" smtClean="0"/>
              <a:t> afternoon’s session has a clear focus on networking and learning from others. This aligns with SSS’ new strategy, in particular our commitment to work collaboratively.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57596-84C1-409D-B254-E51235C266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6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afternoon inspiration!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57596-84C1-409D-B254-E51235C266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49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57596-84C1-409D-B254-E51235C266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68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57596-84C1-409D-B254-E51235C266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7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Summarise importance of networking and collaborative working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For any further information on what has</a:t>
            </a:r>
            <a:r>
              <a:rPr lang="en-GB" baseline="0" dirty="0" smtClean="0"/>
              <a:t> been discussed this afternoon, get in touch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57596-84C1-409D-B254-E51235C2661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6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E732-BA19-4612-81C6-868124988088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75A6-9AD3-4972-B673-25E3178F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7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E732-BA19-4612-81C6-868124988088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75A6-9AD3-4972-B673-25E3178F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73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E732-BA19-4612-81C6-868124988088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75A6-9AD3-4972-B673-25E3178F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0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E732-BA19-4612-81C6-868124988088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75A6-9AD3-4972-B673-25E3178F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45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E732-BA19-4612-81C6-868124988088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75A6-9AD3-4972-B673-25E3178F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6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E732-BA19-4612-81C6-868124988088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75A6-9AD3-4972-B673-25E3178F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22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E732-BA19-4612-81C6-868124988088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75A6-9AD3-4972-B673-25E3178F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01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E732-BA19-4612-81C6-868124988088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75A6-9AD3-4972-B673-25E3178F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7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E732-BA19-4612-81C6-868124988088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75A6-9AD3-4972-B673-25E3178F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8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E732-BA19-4612-81C6-868124988088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75A6-9AD3-4972-B673-25E3178F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3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E732-BA19-4612-81C6-868124988088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75A6-9AD3-4972-B673-25E3178F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72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4E732-BA19-4612-81C6-868124988088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75A6-9AD3-4972-B673-25E3178F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0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cumin Pro" panose="020B0504020202020204" pitchFamily="34" charset="0"/>
                <a:cs typeface="Arial" panose="020B0604020202020204" pitchFamily="34" charset="0"/>
              </a:rPr>
              <a:t>Festive Gathering 2017</a:t>
            </a:r>
            <a:endParaRPr lang="en-GB" dirty="0">
              <a:solidFill>
                <a:schemeClr val="bg1"/>
              </a:solidFill>
              <a:latin typeface="Acumin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cumin Pro Thin" panose="020B0204020202020204" pitchFamily="34" charset="0"/>
                <a:cs typeface="Arial" panose="020B0604020202020204" pitchFamily="34" charset="0"/>
              </a:rPr>
              <a:t>Development Session</a:t>
            </a:r>
            <a:endParaRPr lang="en-GB" sz="3600" dirty="0">
              <a:solidFill>
                <a:schemeClr val="bg1"/>
              </a:solidFill>
              <a:latin typeface="Acumin Pro Thin" panose="020B02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4" y="222545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GB" sz="5400" smtClean="0">
                <a:solidFill>
                  <a:schemeClr val="tx2"/>
                </a:solidFill>
                <a:latin typeface="Acumin Pro" panose="020B0504020202020204" pitchFamily="34" charset="0"/>
              </a:rPr>
              <a:t>Thank You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8575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7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cumin Pro" panose="020B0504020202020204" pitchFamily="34" charset="0"/>
              </a:rPr>
              <a:t>Session Aims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4987834" cy="278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Networking </a:t>
            </a:r>
          </a:p>
          <a:p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Opportunity to hear and share recent achievements from across sector</a:t>
            </a:r>
          </a:p>
          <a:p>
            <a:r>
              <a:rPr lang="en-GB" sz="3200" dirty="0">
                <a:solidFill>
                  <a:schemeClr val="tx2"/>
                </a:solidFill>
                <a:latin typeface="Acumin Pro Light" panose="020B0404020202020204" pitchFamily="34" charset="0"/>
              </a:rPr>
              <a:t>Reflection on how we celebrate and promote key successes</a:t>
            </a:r>
          </a:p>
          <a:p>
            <a:pPr marL="0" indent="0">
              <a:buNone/>
            </a:pPr>
            <a:endParaRPr lang="en-GB" sz="3200" dirty="0" smtClean="0">
              <a:solidFill>
                <a:schemeClr val="tx2"/>
              </a:solidFill>
              <a:latin typeface="Acumin Pro Light" panose="020B04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65966" y="1825625"/>
            <a:ext cx="4987834" cy="278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>
              <a:solidFill>
                <a:schemeClr val="tx2"/>
              </a:solidFill>
              <a:latin typeface="Acumin Pro Light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52651"/>
            <a:ext cx="10617926" cy="2924312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The varied member institutions of SSS face very different challenges but are bound together by a common purpose and a desire to move forward as one.</a:t>
            </a:r>
          </a:p>
          <a:p>
            <a:r>
              <a:rPr lang="en-GB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SSS will harness the expertise of members and partners to inform development and fuel progress, whilst maintaining excellent value for money and fostering positive collaboration.</a:t>
            </a:r>
            <a:endParaRPr lang="en-GB" dirty="0">
              <a:solidFill>
                <a:schemeClr val="tx2"/>
              </a:solidFill>
              <a:latin typeface="Acumin Pro Light" panose="020B04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894" y="415564"/>
            <a:ext cx="8216537" cy="22255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5538652" y="1841863"/>
            <a:ext cx="3984171" cy="679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43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4" y="2112578"/>
            <a:ext cx="10515600" cy="2170386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chemeClr val="tx2"/>
                </a:solidFill>
                <a:latin typeface="Acumin Pro" panose="020B0504020202020204" pitchFamily="34" charset="0"/>
              </a:rPr>
              <a:t/>
            </a:r>
            <a:br>
              <a:rPr lang="en-GB" sz="4800" dirty="0" smtClean="0">
                <a:solidFill>
                  <a:schemeClr val="tx2"/>
                </a:solidFill>
                <a:latin typeface="Acumin Pro" panose="020B0504020202020204" pitchFamily="34" charset="0"/>
              </a:rPr>
            </a:br>
            <a:r>
              <a:rPr lang="en-GB" sz="4800" dirty="0" smtClean="0">
                <a:solidFill>
                  <a:schemeClr val="tx2"/>
                </a:solidFill>
                <a:latin typeface="Acumin Pro" panose="020B0504020202020204" pitchFamily="34" charset="0"/>
              </a:rPr>
              <a:t>“Alone </a:t>
            </a:r>
            <a:r>
              <a:rPr lang="en-GB" sz="4800" dirty="0">
                <a:solidFill>
                  <a:schemeClr val="tx2"/>
                </a:solidFill>
                <a:latin typeface="Acumin Pro" panose="020B0504020202020204" pitchFamily="34" charset="0"/>
              </a:rPr>
              <a:t>we can do so little; together we can do so </a:t>
            </a:r>
            <a:r>
              <a:rPr lang="en-GB" sz="4800" dirty="0" smtClean="0">
                <a:solidFill>
                  <a:schemeClr val="tx2"/>
                </a:solidFill>
                <a:latin typeface="Acumin Pro" panose="020B0504020202020204" pitchFamily="34" charset="0"/>
              </a:rPr>
              <a:t>much.”</a:t>
            </a:r>
            <a:br>
              <a:rPr lang="en-GB" sz="4800" dirty="0" smtClean="0">
                <a:solidFill>
                  <a:schemeClr val="tx2"/>
                </a:solidFill>
                <a:latin typeface="Acumin Pro" panose="020B0504020202020204" pitchFamily="34" charset="0"/>
              </a:rPr>
            </a:br>
            <a:endParaRPr lang="en-GB" sz="4800" dirty="0">
              <a:solidFill>
                <a:schemeClr val="tx2"/>
              </a:solidFill>
              <a:latin typeface="Acumin Pro" panose="020B05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434" y="4393323"/>
            <a:ext cx="10515600" cy="1665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5300" dirty="0" smtClean="0">
                <a:solidFill>
                  <a:schemeClr val="tx2"/>
                </a:solidFill>
                <a:latin typeface="Acumin Pro" panose="020B0504020202020204" pitchFamily="34" charset="0"/>
              </a:rPr>
              <a:t>Helen Keller</a:t>
            </a:r>
            <a:br>
              <a:rPr lang="en-GB" sz="5300" dirty="0" smtClean="0">
                <a:solidFill>
                  <a:schemeClr val="tx2"/>
                </a:solidFill>
                <a:latin typeface="Acumin Pro" panose="020B0504020202020204" pitchFamily="34" charset="0"/>
              </a:rPr>
            </a:br>
            <a:r>
              <a:rPr lang="en-GB" sz="5300" dirty="0" smtClean="0">
                <a:solidFill>
                  <a:schemeClr val="tx2"/>
                </a:solidFill>
                <a:latin typeface="Acumin Pro" panose="020B0504020202020204" pitchFamily="34" charset="0"/>
              </a:rPr>
              <a:t/>
            </a:r>
            <a:br>
              <a:rPr lang="en-GB" sz="5300" dirty="0" smtClean="0">
                <a:solidFill>
                  <a:schemeClr val="tx2"/>
                </a:solidFill>
                <a:latin typeface="Acumin Pro" panose="020B0504020202020204" pitchFamily="34" charset="0"/>
              </a:rPr>
            </a:br>
            <a:r>
              <a:rPr lang="en-GB" dirty="0" smtClean="0">
                <a:solidFill>
                  <a:schemeClr val="tx2"/>
                </a:solidFill>
                <a:latin typeface="Acumin Pro" panose="020B050402020202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Acumin Pro" panose="020B0504020202020204" pitchFamily="34" charset="0"/>
              </a:rPr>
            </a:br>
            <a:endParaRPr lang="en-GB" dirty="0">
              <a:solidFill>
                <a:schemeClr val="tx2"/>
              </a:solidFill>
              <a:latin typeface="Acumin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cumin Pro" panose="020B0504020202020204" pitchFamily="34" charset="0"/>
              </a:rPr>
              <a:t>Over to you!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4987834" cy="278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 smtClean="0">
              <a:solidFill>
                <a:schemeClr val="tx2"/>
              </a:solidFill>
              <a:latin typeface="Acumin Pro Light" panose="020B04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750575"/>
            <a:ext cx="10515600" cy="31720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Task 1</a:t>
            </a:r>
          </a:p>
          <a:p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Introduce </a:t>
            </a:r>
            <a:r>
              <a:rPr lang="en-GB" sz="3200" dirty="0">
                <a:solidFill>
                  <a:schemeClr val="tx2"/>
                </a:solidFill>
                <a:latin typeface="Acumin Pro Light" panose="020B0404020202020204" pitchFamily="34" charset="0"/>
              </a:rPr>
              <a:t>yourself to someone </a:t>
            </a:r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in your group whom you </a:t>
            </a:r>
            <a:r>
              <a:rPr lang="en-GB" sz="3200" dirty="0">
                <a:solidFill>
                  <a:schemeClr val="tx2"/>
                </a:solidFill>
                <a:latin typeface="Acumin Pro Light" panose="020B0404020202020204" pitchFamily="34" charset="0"/>
              </a:rPr>
              <a:t>have never met before and </a:t>
            </a:r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take it in turns to find out one </a:t>
            </a:r>
            <a:r>
              <a:rPr lang="en-GB" sz="3200" dirty="0">
                <a:solidFill>
                  <a:schemeClr val="tx2"/>
                </a:solidFill>
                <a:latin typeface="Acumin Pro Light" panose="020B0404020202020204" pitchFamily="34" charset="0"/>
              </a:rPr>
              <a:t>tangible thing </a:t>
            </a:r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you </a:t>
            </a:r>
            <a:r>
              <a:rPr lang="en-GB" sz="3200" dirty="0">
                <a:solidFill>
                  <a:schemeClr val="tx2"/>
                </a:solidFill>
                <a:latin typeface="Acumin Pro Light" panose="020B0404020202020204" pitchFamily="34" charset="0"/>
              </a:rPr>
              <a:t>do in </a:t>
            </a:r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your </a:t>
            </a:r>
            <a:r>
              <a:rPr lang="en-GB" sz="3200" dirty="0">
                <a:solidFill>
                  <a:schemeClr val="tx2"/>
                </a:solidFill>
                <a:latin typeface="Acumin Pro Light" panose="020B0404020202020204" pitchFamily="34" charset="0"/>
              </a:rPr>
              <a:t>job to promote inclusion in </a:t>
            </a:r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sport. </a:t>
            </a:r>
          </a:p>
        </p:txBody>
      </p:sp>
    </p:spTree>
    <p:extLst>
      <p:ext uri="{BB962C8B-B14F-4D97-AF65-F5344CB8AC3E}">
        <p14:creationId xmlns:p14="http://schemas.microsoft.com/office/powerpoint/2010/main" val="1790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cumin Pro" panose="020B0504020202020204" pitchFamily="34" charset="0"/>
              </a:rPr>
              <a:t>Andrew Kirk, City of Glasgow College Sports Coordinator</a:t>
            </a:r>
            <a:endParaRPr lang="en-GB" dirty="0"/>
          </a:p>
        </p:txBody>
      </p:sp>
      <p:pic>
        <p:nvPicPr>
          <p:cNvPr id="7" name="Picture 6" descr="Image may contain: 16 people, people smiling, basketball cou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1" y="1986453"/>
            <a:ext cx="2915277" cy="266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428" y="1984792"/>
            <a:ext cx="4756034" cy="2669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14496"/>
          <a:stretch/>
        </p:blipFill>
        <p:spPr>
          <a:xfrm>
            <a:off x="8727661" y="1984792"/>
            <a:ext cx="3017649" cy="2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cumin Pro" panose="020B0504020202020204" pitchFamily="34" charset="0"/>
              </a:rPr>
              <a:t>Achievements and challenges across the sector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4"/>
            <a:ext cx="10515600" cy="32193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cumin Pro Light" panose="020B0404020202020204" pitchFamily="34" charset="0"/>
                <a:ea typeface="+mn-ea"/>
                <a:cs typeface="+mn-cs"/>
              </a:rPr>
              <a:t>Task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cumin Pro Light" panose="020B0404020202020204" pitchFamily="34" charset="0"/>
                <a:ea typeface="+mn-ea"/>
                <a:cs typeface="+mn-cs"/>
              </a:rPr>
              <a:t> 2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44546A"/>
                </a:solidFill>
                <a:latin typeface="Acumin Pro Light" panose="020B0404020202020204" pitchFamily="34" charset="0"/>
              </a:rPr>
              <a:t>Share recent </a:t>
            </a:r>
            <a:r>
              <a:rPr lang="en-GB" sz="3200" dirty="0">
                <a:solidFill>
                  <a:srgbClr val="44546A"/>
                </a:solidFill>
                <a:latin typeface="Acumin Pro Light" panose="020B0404020202020204" pitchFamily="34" charset="0"/>
              </a:rPr>
              <a:t>achievements you have had at your institution. What has been the impact of these achievements? Each group will relate their achievements to a SSS Strategy value as </a:t>
            </a:r>
            <a:r>
              <a:rPr lang="en-GB" sz="3200" dirty="0" smtClean="0">
                <a:solidFill>
                  <a:srgbClr val="44546A"/>
                </a:solidFill>
                <a:latin typeface="Acumin Pro Light" panose="020B0404020202020204" pitchFamily="34" charset="0"/>
              </a:rPr>
              <a:t>follows:</a:t>
            </a:r>
          </a:p>
          <a:p>
            <a:pPr marL="457200" lvl="1" indent="0">
              <a:buNone/>
            </a:pPr>
            <a:r>
              <a:rPr lang="en-GB" sz="3200" dirty="0" smtClean="0">
                <a:solidFill>
                  <a:srgbClr val="44546A"/>
                </a:solidFill>
                <a:latin typeface="Acumin Pro Light" panose="020B0404020202020204" pitchFamily="34" charset="0"/>
              </a:rPr>
              <a:t>Group </a:t>
            </a:r>
            <a:r>
              <a:rPr lang="en-GB" sz="3200" dirty="0">
                <a:solidFill>
                  <a:srgbClr val="44546A"/>
                </a:solidFill>
                <a:latin typeface="Acumin Pro Light" panose="020B0404020202020204" pitchFamily="34" charset="0"/>
              </a:rPr>
              <a:t>1: </a:t>
            </a:r>
            <a:r>
              <a:rPr lang="en-GB" sz="3200" dirty="0" smtClean="0">
                <a:solidFill>
                  <a:srgbClr val="44546A"/>
                </a:solidFill>
                <a:latin typeface="Acumin Pro Light" panose="020B0404020202020204" pitchFamily="34" charset="0"/>
              </a:rPr>
              <a:t>Ambitious 				Group </a:t>
            </a:r>
            <a:r>
              <a:rPr lang="en-GB" sz="3200" dirty="0">
                <a:solidFill>
                  <a:srgbClr val="44546A"/>
                </a:solidFill>
                <a:latin typeface="Acumin Pro Light" panose="020B0404020202020204" pitchFamily="34" charset="0"/>
              </a:rPr>
              <a:t>4: Responsive </a:t>
            </a:r>
            <a:endParaRPr lang="en-GB" sz="3200" dirty="0" smtClean="0">
              <a:solidFill>
                <a:srgbClr val="44546A"/>
              </a:solidFill>
              <a:latin typeface="Acumin Pro Light" panose="020B0404020202020204" pitchFamily="34" charset="0"/>
            </a:endParaRPr>
          </a:p>
          <a:p>
            <a:pPr marL="457200" lvl="1" indent="0">
              <a:buNone/>
            </a:pPr>
            <a:r>
              <a:rPr lang="en-GB" sz="3200" dirty="0" smtClean="0">
                <a:solidFill>
                  <a:srgbClr val="44546A"/>
                </a:solidFill>
                <a:latin typeface="Acumin Pro Light" panose="020B0404020202020204" pitchFamily="34" charset="0"/>
              </a:rPr>
              <a:t>Group </a:t>
            </a:r>
            <a:r>
              <a:rPr lang="en-GB" sz="3200" dirty="0">
                <a:solidFill>
                  <a:srgbClr val="44546A"/>
                </a:solidFill>
                <a:latin typeface="Acumin Pro Light" panose="020B0404020202020204" pitchFamily="34" charset="0"/>
              </a:rPr>
              <a:t>2: </a:t>
            </a:r>
            <a:r>
              <a:rPr lang="en-GB" sz="3200" dirty="0" smtClean="0">
                <a:solidFill>
                  <a:srgbClr val="44546A"/>
                </a:solidFill>
                <a:latin typeface="Acumin Pro Light" panose="020B0404020202020204" pitchFamily="34" charset="0"/>
              </a:rPr>
              <a:t>Inclusive 					Group </a:t>
            </a:r>
            <a:r>
              <a:rPr lang="en-GB" sz="3200" dirty="0">
                <a:solidFill>
                  <a:srgbClr val="44546A"/>
                </a:solidFill>
                <a:latin typeface="Acumin Pro Light" panose="020B0404020202020204" pitchFamily="34" charset="0"/>
              </a:rPr>
              <a:t>5: Collaborative</a:t>
            </a:r>
            <a:endParaRPr lang="en-GB" sz="3200" dirty="0" smtClean="0">
              <a:solidFill>
                <a:srgbClr val="44546A"/>
              </a:solidFill>
              <a:latin typeface="Acumin Pro Light" panose="020B0404020202020204" pitchFamily="34" charset="0"/>
            </a:endParaRPr>
          </a:p>
          <a:p>
            <a:pPr marL="457200" lvl="1" indent="0">
              <a:buNone/>
            </a:pPr>
            <a:r>
              <a:rPr lang="en-GB" sz="3200" dirty="0" smtClean="0">
                <a:solidFill>
                  <a:srgbClr val="44546A"/>
                </a:solidFill>
                <a:latin typeface="Acumin Pro Light" panose="020B0404020202020204" pitchFamily="34" charset="0"/>
              </a:rPr>
              <a:t>Group </a:t>
            </a:r>
            <a:r>
              <a:rPr lang="en-GB" sz="3200" dirty="0">
                <a:solidFill>
                  <a:srgbClr val="44546A"/>
                </a:solidFill>
                <a:latin typeface="Acumin Pro Light" panose="020B0404020202020204" pitchFamily="34" charset="0"/>
              </a:rPr>
              <a:t>3: </a:t>
            </a:r>
            <a:r>
              <a:rPr lang="en-GB" sz="3200" dirty="0" smtClean="0">
                <a:solidFill>
                  <a:srgbClr val="44546A"/>
                </a:solidFill>
                <a:latin typeface="Acumin Pro Light" panose="020B0404020202020204" pitchFamily="34" charset="0"/>
              </a:rPr>
              <a:t>Innovative</a:t>
            </a:r>
            <a:endParaRPr lang="en-GB" sz="3200" dirty="0">
              <a:solidFill>
                <a:srgbClr val="44546A"/>
              </a:solidFill>
              <a:latin typeface="Acumin Pro Light" panose="020B0404020202020204" pitchFamily="34" charset="0"/>
            </a:endParaRPr>
          </a:p>
          <a:p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cumin Pro Light" panose="020B04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cumin Pro Light" panose="020B04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2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01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cumin Pro" panose="020B0504020202020204" pitchFamily="34" charset="0"/>
              </a:rPr>
              <a:t>Celebrating Success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4987834" cy="278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 smtClean="0">
              <a:solidFill>
                <a:schemeClr val="tx2"/>
              </a:solidFill>
              <a:latin typeface="Acumin Pro Light" panose="020B04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245476"/>
            <a:ext cx="10515600" cy="3365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Task </a:t>
            </a:r>
            <a:r>
              <a:rPr lang="en-GB" sz="3200" dirty="0">
                <a:solidFill>
                  <a:schemeClr val="tx2"/>
                </a:solidFill>
                <a:latin typeface="Acumin Pro Light" panose="020B0404020202020204" pitchFamily="34" charset="0"/>
              </a:rPr>
              <a:t>3</a:t>
            </a:r>
            <a:endParaRPr lang="en-GB" sz="3200" dirty="0" smtClean="0">
              <a:solidFill>
                <a:schemeClr val="tx2"/>
              </a:solidFill>
              <a:latin typeface="Acumin Pro Light" panose="020B0404020202020204" pitchFamily="34" charset="0"/>
            </a:endParaRPr>
          </a:p>
          <a:p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Reflect </a:t>
            </a:r>
            <a:r>
              <a:rPr lang="en-GB" sz="3200" dirty="0">
                <a:solidFill>
                  <a:schemeClr val="tx2"/>
                </a:solidFill>
                <a:latin typeface="Acumin Pro Light" panose="020B0404020202020204" pitchFamily="34" charset="0"/>
              </a:rPr>
              <a:t>on what you have done to celebrate and publicise your key successes. Why is this important? How else can you promote key successes</a:t>
            </a:r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?</a:t>
            </a:r>
            <a:endParaRPr lang="en-GB" sz="3200" dirty="0">
              <a:solidFill>
                <a:schemeClr val="tx2"/>
              </a:solidFill>
              <a:latin typeface="Acumin Pro Light" panose="020B04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Task 4</a:t>
            </a:r>
          </a:p>
          <a:p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Note down three </a:t>
            </a:r>
            <a:r>
              <a:rPr lang="en-GB" sz="3200" dirty="0">
                <a:solidFill>
                  <a:schemeClr val="tx2"/>
                </a:solidFill>
                <a:latin typeface="Acumin Pro Light" panose="020B0404020202020204" pitchFamily="34" charset="0"/>
              </a:rPr>
              <a:t>actions </a:t>
            </a:r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relating to celebrating success following </a:t>
            </a:r>
            <a:r>
              <a:rPr lang="en-GB" sz="3200" dirty="0">
                <a:solidFill>
                  <a:schemeClr val="tx2"/>
                </a:solidFill>
                <a:latin typeface="Acumin Pro Light" panose="020B0404020202020204" pitchFamily="34" charset="0"/>
              </a:rPr>
              <a:t>24 / 7 / 31 </a:t>
            </a:r>
            <a:r>
              <a:rPr lang="en-GB" sz="3200" dirty="0" smtClean="0">
                <a:solidFill>
                  <a:schemeClr val="tx2"/>
                </a:solidFill>
                <a:latin typeface="Acumin Pro Light" panose="020B0404020202020204" pitchFamily="34" charset="0"/>
              </a:rPr>
              <a:t>rule.</a:t>
            </a:r>
          </a:p>
        </p:txBody>
      </p:sp>
    </p:spTree>
    <p:extLst>
      <p:ext uri="{BB962C8B-B14F-4D97-AF65-F5344CB8AC3E}">
        <p14:creationId xmlns:p14="http://schemas.microsoft.com/office/powerpoint/2010/main" val="32087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may contain: 1 person, sky, cloud, outdoor and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52" y="1531917"/>
            <a:ext cx="4671848" cy="311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ominoes fal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6" y="1531917"/>
            <a:ext cx="5508978" cy="30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tx2"/>
                </a:solidFill>
                <a:latin typeface="Acumin Pro" panose="020B0504020202020204"/>
              </a:rPr>
              <a:t>Takeaways…</a:t>
            </a:r>
            <a:endParaRPr lang="en-GB" sz="4800" dirty="0">
              <a:solidFill>
                <a:schemeClr val="tx2"/>
              </a:solidFill>
              <a:latin typeface="Acumin Pro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533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298</Words>
  <Application>Microsoft Office PowerPoint</Application>
  <PresentationFormat>Widescreen</PresentationFormat>
  <Paragraphs>37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Acumin Pro</vt:lpstr>
      <vt:lpstr>Acumin Pro Light</vt:lpstr>
      <vt:lpstr>Acumin Pro Thin</vt:lpstr>
      <vt:lpstr>Arial</vt:lpstr>
      <vt:lpstr>Calibri</vt:lpstr>
      <vt:lpstr>Calibri Light</vt:lpstr>
      <vt:lpstr>Office Theme</vt:lpstr>
      <vt:lpstr>Festive Gathering 2017</vt:lpstr>
      <vt:lpstr>Session Aims</vt:lpstr>
      <vt:lpstr>PowerPoint Presentation</vt:lpstr>
      <vt:lpstr> “Alone we can do so little; together we can do so much.” </vt:lpstr>
      <vt:lpstr>Over to you!</vt:lpstr>
      <vt:lpstr>Andrew Kirk, City of Glasgow College Sports Coordinator</vt:lpstr>
      <vt:lpstr>Achievements and challenges across the sector</vt:lpstr>
      <vt:lpstr>Celebrating Success</vt:lpstr>
      <vt:lpstr>Takeaways…</vt:lpstr>
      <vt:lpstr>Thank You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MACLEOD Keith</dc:creator>
  <cp:lastModifiedBy>MURDOCH Elaine</cp:lastModifiedBy>
  <cp:revision>26</cp:revision>
  <dcterms:created xsi:type="dcterms:W3CDTF">2017-05-16T11:50:35Z</dcterms:created>
  <dcterms:modified xsi:type="dcterms:W3CDTF">2017-12-12T13:35:08Z</dcterms:modified>
</cp:coreProperties>
</file>